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8" r:id="rId3"/>
    <p:sldId id="280" r:id="rId4"/>
    <p:sldId id="281" r:id="rId5"/>
    <p:sldId id="304" r:id="rId6"/>
    <p:sldId id="302" r:id="rId7"/>
    <p:sldId id="278" r:id="rId8"/>
    <p:sldId id="277" r:id="rId9"/>
    <p:sldId id="299" r:id="rId10"/>
    <p:sldId id="300" r:id="rId11"/>
    <p:sldId id="301" r:id="rId12"/>
    <p:sldId id="303" r:id="rId13"/>
    <p:sldId id="283" r:id="rId14"/>
    <p:sldId id="282" r:id="rId15"/>
    <p:sldId id="260" r:id="rId16"/>
    <p:sldId id="305" r:id="rId17"/>
    <p:sldId id="274" r:id="rId18"/>
    <p:sldId id="284" r:id="rId19"/>
    <p:sldId id="311" r:id="rId20"/>
    <p:sldId id="312" r:id="rId21"/>
    <p:sldId id="314" r:id="rId22"/>
    <p:sldId id="290" r:id="rId23"/>
    <p:sldId id="306" r:id="rId24"/>
    <p:sldId id="291" r:id="rId25"/>
    <p:sldId id="307" r:id="rId26"/>
    <p:sldId id="292" r:id="rId27"/>
    <p:sldId id="308" r:id="rId28"/>
    <p:sldId id="309" r:id="rId29"/>
    <p:sldId id="313" r:id="rId30"/>
    <p:sldId id="289" r:id="rId31"/>
  </p:sldIdLst>
  <p:sldSz cx="9144000" cy="6858000" type="screen4x3"/>
  <p:notesSz cx="6858000" cy="9144000"/>
  <p:custDataLst>
    <p:tags r:id="rId3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0BB5"/>
    <a:srgbClr val="990099"/>
    <a:srgbClr val="FF0066"/>
    <a:srgbClr val="FF9900"/>
    <a:srgbClr val="00FFFF"/>
    <a:srgbClr val="CC66FF"/>
    <a:srgbClr val="00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4" autoAdjust="0"/>
  </p:normalViewPr>
  <p:slideViewPr>
    <p:cSldViewPr snapToGrid="0">
      <p:cViewPr>
        <p:scale>
          <a:sx n="70" d="100"/>
          <a:sy n="70" d="100"/>
        </p:scale>
        <p:origin x="-127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873E11-25E5-4998-BFBD-F8B9F7312B02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57070D-8CD2-4843-9C17-A1A544C4D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931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7070D-8CD2-4843-9C17-A1A544C4DBB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831820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239566"/>
      </p:ext>
    </p:extLst>
  </p:cSld>
  <p:clrMapOvr>
    <a:masterClrMapping/>
  </p:clrMapOvr>
  <p:transition spd="med" advClick="0" advTm="6683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030381"/>
      </p:ext>
    </p:extLst>
  </p:cSld>
  <p:clrMapOvr>
    <a:masterClrMapping/>
  </p:clrMapOvr>
  <p:transition spd="med" advClick="0" advTm="6683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6846"/>
      </p:ext>
    </p:extLst>
  </p:cSld>
  <p:clrMapOvr>
    <a:masterClrMapping/>
  </p:clrMapOvr>
  <p:transition spd="med" advClick="0" advTm="6683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942930"/>
      </p:ext>
    </p:extLst>
  </p:cSld>
  <p:clrMapOvr>
    <a:masterClrMapping/>
  </p:clrMapOvr>
  <p:transition spd="med" advClick="0" advTm="6683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229272"/>
      </p:ext>
    </p:extLst>
  </p:cSld>
  <p:clrMapOvr>
    <a:masterClrMapping/>
  </p:clrMapOvr>
  <p:transition spd="med" advClick="0" advTm="6683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767670"/>
      </p:ext>
    </p:extLst>
  </p:cSld>
  <p:clrMapOvr>
    <a:masterClrMapping/>
  </p:clrMapOvr>
  <p:transition spd="med" advClick="0" advTm="6683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442751"/>
      </p:ext>
    </p:extLst>
  </p:cSld>
  <p:clrMapOvr>
    <a:masterClrMapping/>
  </p:clrMapOvr>
  <p:transition spd="med" advClick="0" advTm="6683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245675"/>
      </p:ext>
    </p:extLst>
  </p:cSld>
  <p:clrMapOvr>
    <a:masterClrMapping/>
  </p:clrMapOvr>
  <p:transition spd="med" advClick="0" advTm="6683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578222"/>
      </p:ext>
    </p:extLst>
  </p:cSld>
  <p:clrMapOvr>
    <a:masterClrMapping/>
  </p:clrMapOvr>
  <p:transition spd="med" advClick="0" advTm="6683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116973"/>
      </p:ext>
    </p:extLst>
  </p:cSld>
  <p:clrMapOvr>
    <a:masterClrMapping/>
  </p:clrMapOvr>
  <p:transition spd="med" advClick="0" advTm="66831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7CB31-5EEA-4F4F-8BF8-06CC707A02DA}" type="datetimeFigureOut">
              <a:rPr lang="ru-RU" smtClean="0"/>
              <a:pPr/>
              <a:t>19.01.2018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1ED38-BBBF-4261-B078-90C288D5E3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67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66831"/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 rot="21225795">
            <a:off x="2231574" y="2721079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олилиния 7"/>
          <p:cNvSpPr/>
          <p:nvPr/>
        </p:nvSpPr>
        <p:spPr>
          <a:xfrm rot="21395544">
            <a:off x="397183" y="4964449"/>
            <a:ext cx="4300152" cy="767782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875638" y="883276"/>
            <a:ext cx="7833487" cy="5287401"/>
            <a:chOff x="875638" y="883276"/>
            <a:chExt cx="7833487" cy="5287401"/>
          </a:xfrm>
        </p:grpSpPr>
        <p:sp>
          <p:nvSpPr>
            <p:cNvPr id="7" name="TextBox 6"/>
            <p:cNvSpPr txBox="1"/>
            <p:nvPr/>
          </p:nvSpPr>
          <p:spPr>
            <a:xfrm rot="21429642">
              <a:off x="875638" y="5308903"/>
              <a:ext cx="2595358" cy="861774"/>
            </a:xfrm>
            <a:prstGeom prst="rect">
              <a:avLst/>
            </a:prstGeom>
            <a:gradFill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23000">
                  <a:schemeClr val="accent1">
                    <a:lumMod val="105000"/>
                    <a:satMod val="103000"/>
                    <a:tint val="73000"/>
                    <a:alpha val="75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</a:gra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1600" dirty="0" smtClean="0">
                  <a:solidFill>
                    <a:srgbClr val="0070C0"/>
                  </a:solidFill>
                  <a:latin typeface="Cambria" panose="02040503050406030204" pitchFamily="18" charset="0"/>
                </a:rPr>
                <a:t>воспитатель: Усова Наталья Александровна</a:t>
              </a:r>
            </a:p>
            <a:p>
              <a:r>
                <a:rPr lang="ru-RU" dirty="0" smtClean="0">
                  <a:solidFill>
                    <a:srgbClr val="0070C0"/>
                  </a:solidFill>
                  <a:latin typeface="Cambria" panose="02040503050406030204" pitchFamily="18" charset="0"/>
                  <a:cs typeface="Arial" panose="020B0604020202020204" pitchFamily="34" charset="0"/>
                </a:rPr>
                <a:t>старшая  группа</a:t>
              </a:r>
              <a:endPara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 rot="21190323">
              <a:off x="2538545" y="1021641"/>
              <a:ext cx="6170580" cy="86409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366194"/>
                </a:avLst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5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        </a:t>
              </a:r>
              <a:r>
                <a:rPr lang="ru-RU" sz="72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Проект :</a:t>
              </a:r>
            </a:p>
            <a:p>
              <a:r>
                <a:rPr lang="ru-RU" sz="72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</a:t>
              </a:r>
              <a:r>
                <a:rPr lang="ru-RU" sz="96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«Волшебные краски»</a:t>
              </a:r>
              <a:endPara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  <a:p>
              <a:endPara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  <a:p>
              <a:endParaRPr lang="ru-RU" sz="1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  <a:p>
              <a:r>
                <a:rPr lang="ru-RU" sz="2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                            </a:t>
              </a:r>
              <a:r>
                <a:rPr lang="ru-RU" sz="32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Использование  нетрадиционных </a:t>
              </a:r>
            </a:p>
            <a:p>
              <a:r>
                <a:rPr lang="ru-RU" sz="32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                                                        техник </a:t>
              </a:r>
              <a:r>
                <a:rPr lang="ru-RU" sz="32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рисования в развитии </a:t>
              </a:r>
              <a:endPara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  <a:p>
              <a:r>
                <a:rPr lang="ru-RU" sz="32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                                                                творчества </a:t>
              </a:r>
              <a:r>
                <a:rPr lang="ru-RU" sz="32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 детьми </a:t>
              </a:r>
              <a:r>
                <a:rPr lang="ru-RU" sz="32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старшего  </a:t>
              </a:r>
              <a:r>
                <a:rPr lang="ru-RU" sz="3200" b="1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возраста</a:t>
              </a:r>
              <a:r>
                <a:rPr lang="ru-RU" sz="1400" b="1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а</a:t>
              </a:r>
              <a:endParaRPr lang="ru-RU" sz="1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  <a:p>
              <a:r>
                <a:rPr lang="ru-RU" sz="12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</a:t>
              </a:r>
            </a:p>
            <a:p>
              <a:endParaRPr lang="ru-RU" sz="1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 rot="21412152">
              <a:off x="3778787" y="883276"/>
              <a:ext cx="466013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600" b="1" dirty="0" smtClean="0">
                  <a:solidFill>
                    <a:srgbClr val="0070C0"/>
                  </a:solidFill>
                </a:rPr>
                <a:t>МБДОУ Булыкский детский  сад «Петушок»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5877038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rot="21363057">
            <a:off x="548853" y="534506"/>
            <a:ext cx="818472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Введение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Рисование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интересный и полезный вид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творчества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 ходе которого разнообразными способами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с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использованием самых разных материалов, создаются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живописные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графические изображения.</a:t>
            </a: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Рисование приобщает малышей к миру прекрасного, развивает творческие способности, формирует эстетический вкус, позволяет ощутить гармонию окружающего мира.</a:t>
            </a: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воспринимают художественные занятия, как новый, необычный и интересный опыт. Детский рисунок привлекает своей непосредственностью, своеобразной выразительностью, неожиданностью образов.</a:t>
            </a: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умелой организации занятий с учётом возрастных и индивидуальных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особенностей, рисование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может стать одним из любимых занятий, а чаще </a:t>
            </a:r>
            <a:endParaRPr lang="ru-RU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всего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является устойчивым увлечением не только одарённых, но и почти всех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детей. Для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успешного обучения детей рисованию, можно использовать нетрадиционные техники.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5914750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41764">
            <a:off x="812939" y="1916126"/>
            <a:ext cx="80695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Тип проекта</a:t>
            </a:r>
            <a:r>
              <a:rPr lang="ru-RU" sz="2800" dirty="0" smtClean="0">
                <a:ln w="11430"/>
                <a:gradFill>
                  <a:gsLst>
                    <a:gs pos="0">
                      <a:srgbClr val="ED7D31">
                        <a:tint val="70000"/>
                        <a:satMod val="245000"/>
                      </a:srgbClr>
                    </a:gs>
                    <a:gs pos="75000">
                      <a:srgbClr val="ED7D31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ED7D31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: - </a:t>
            </a:r>
            <a:r>
              <a:rPr lang="ru-RU" sz="280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познавательный</a:t>
            </a:r>
            <a:r>
              <a:rPr lang="ru-RU" sz="2800" dirty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, творческий.</a:t>
            </a:r>
            <a:endParaRPr lang="ru-RU" sz="2800" dirty="0" smtClean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 CYR"/>
              <a:ea typeface="Times New Roman"/>
            </a:endParaRPr>
          </a:p>
          <a:p>
            <a:endParaRPr lang="ru-RU" sz="2800" dirty="0" smtClean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 CYR"/>
              <a:ea typeface="Times New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Вид </a:t>
            </a:r>
            <a:r>
              <a:rPr lang="ru-RU" sz="280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проекта</a:t>
            </a:r>
            <a:r>
              <a:rPr lang="ru-RU" sz="2800" dirty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: краткосрочный (октябрь- </a:t>
            </a:r>
            <a:r>
              <a:rPr lang="ru-RU" sz="280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ноябрь</a:t>
            </a:r>
            <a:r>
              <a:rPr lang="ru-RU" sz="2800" dirty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).</a:t>
            </a:r>
            <a:endParaRPr lang="ru-RU" sz="2800" dirty="0" smtClean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 CYR"/>
              <a:ea typeface="Times New Roman"/>
            </a:endParaRPr>
          </a:p>
          <a:p>
            <a:endParaRPr lang="ru-RU" sz="2800" dirty="0" smtClean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 CYR"/>
              <a:ea typeface="Times New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Участники </a:t>
            </a:r>
            <a:r>
              <a:rPr lang="ru-RU" sz="280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проекта</a:t>
            </a:r>
            <a:r>
              <a:rPr lang="ru-RU" sz="280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: </a:t>
            </a:r>
            <a:r>
              <a:rPr lang="ru-RU" sz="2800" dirty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дети старшей группы в возрасте 5 </a:t>
            </a:r>
            <a:r>
              <a:rPr lang="ru-RU" sz="280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- 6 </a:t>
            </a:r>
            <a:r>
              <a:rPr lang="ru-RU" sz="2800" dirty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лет, </a:t>
            </a:r>
            <a:r>
              <a:rPr lang="ru-RU" sz="280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педагог.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2800" dirty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 CYR"/>
              <a:ea typeface="Times New Roman"/>
            </a:endParaRPr>
          </a:p>
          <a:p>
            <a:endParaRPr lang="ru-RU" sz="2800" dirty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 CYR"/>
              <a:ea typeface="Times New Roman"/>
            </a:endParaRPr>
          </a:p>
          <a:p>
            <a:endParaRPr lang="ru-RU" sz="2800" dirty="0" smtClean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 CYR"/>
              <a:ea typeface="Times New Roman"/>
            </a:endParaRPr>
          </a:p>
          <a:p>
            <a:r>
              <a:rPr lang="ru-RU" sz="2800" dirty="0" smtClean="0">
                <a:ln w="11430"/>
                <a:gradFill>
                  <a:gsLst>
                    <a:gs pos="0">
                      <a:srgbClr val="ED7D31">
                        <a:tint val="70000"/>
                        <a:satMod val="245000"/>
                      </a:srgbClr>
                    </a:gs>
                    <a:gs pos="75000">
                      <a:srgbClr val="ED7D31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ED7D31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 CYR"/>
                <a:ea typeface="Times New Roman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502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97457">
            <a:off x="632727" y="784281"/>
            <a:ext cx="79847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Актуальность</a:t>
            </a:r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ru-RU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Изобразительная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деятельность, в частности детское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</a:p>
          <a:p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нетрадиционное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рисование заключает в себе большие возможности. В процессе рисования совершенствуются все психические функции: зрительное восприятие, представление, воображение, память. Нетрадиционное рисование актуально, так как большинство его техник относятся к спонтанному рисованию, когда изображение получается не в результате использования специальных изобразительных приемов, а как эффект игровой манипуляции. </a:t>
            </a:r>
            <a:endParaRPr lang="ru-RU" sz="20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 неизвестно какое изображение получится,  но оно </a:t>
            </a:r>
            <a:endParaRPr lang="ru-RU" sz="20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заведомо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успешно по результату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 самым усиливает интерес дошкольников к изобразительной деятельности.</a:t>
            </a:r>
            <a:endParaRPr lang="ru-RU" sz="20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4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543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97457">
            <a:off x="670831" y="831193"/>
            <a:ext cx="79847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Проблема: </a:t>
            </a:r>
            <a:endParaRPr lang="ru-RU" sz="4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8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Недостаточное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овладение  детьми  изобразительной деятельностью и развитие их творчества. С помощью нетрадиционных техник у детей расширяются изобразительные возможности, что позволяет им в большей мере реализовать свой жизненный опыт, освободиться от неприятных переживаний.</a:t>
            </a:r>
          </a:p>
          <a:p>
            <a:endParaRPr lang="ru-RU" sz="2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858048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16788">
            <a:off x="638324" y="914778"/>
            <a:ext cx="79588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</a:t>
            </a:r>
            <a:r>
              <a:rPr lang="ru-RU" sz="28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</a:t>
            </a:r>
            <a:r>
              <a:rPr lang="ru-RU" sz="28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направления </a:t>
            </a:r>
            <a:r>
              <a:rPr lang="ru-RU" sz="28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</a:p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</a:t>
            </a:r>
            <a:r>
              <a:rPr lang="ru-RU" sz="28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реализации </a:t>
            </a:r>
            <a:r>
              <a:rPr lang="ru-RU" sz="28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</a:t>
            </a:r>
            <a:r>
              <a:rPr lang="ru-RU" sz="28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endParaRPr lang="ru-RU" sz="28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художественно-эстетическое развитие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творческое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ru-RU" sz="14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приобщение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изобразительному творчеству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endParaRPr lang="ru-RU" sz="16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продуктивной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4124886361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42358">
            <a:off x="576827" y="1243245"/>
            <a:ext cx="8091249" cy="4242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проекта:</a:t>
            </a:r>
          </a:p>
          <a:p>
            <a:pPr marL="285750" indent="-28575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Создать оптимальные педагогические условия, необходимые для развития изобразительного творчества у детей посредством нетрадиционных техник рисования. Помочь ребенку с помощью нетрадиционного рисования раскрыть и обогатить свой внутренний мир, раскрыть потенциал ребенка  как  творца.</a:t>
            </a:r>
            <a:endParaRPr lang="ru-RU" sz="2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527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rot="21410540">
            <a:off x="606057" y="407291"/>
            <a:ext cx="8091377" cy="4841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8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 проекта:</a:t>
            </a:r>
            <a:endParaRPr lang="ru-RU" dirty="0">
              <a:solidFill>
                <a:prstClr val="black"/>
              </a:solidFill>
            </a:endParaRPr>
          </a:p>
          <a:p>
            <a:pPr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                             </a:t>
            </a:r>
            <a:r>
              <a:rPr lang="ru-RU" sz="2400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Образовательные:</a:t>
            </a:r>
          </a:p>
          <a:p>
            <a:pPr marL="285750" indent="-28575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Познакомить с различными способами и приемами нетрадиционных техник рисования с использованием различных изобразительных материалов. </a:t>
            </a:r>
          </a:p>
          <a:p>
            <a:pPr marL="285750" indent="-28575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Помочь детям овладеть различными техническими навыками при работе с нетрадиционными техниками.</a:t>
            </a:r>
          </a:p>
          <a:p>
            <a:pPr marL="285750" indent="-28575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Побуждать воспитанников  самостоятельно  применять нетрадиционные техники рисования (монотипия, штамп, рисование пальчиками,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тычкование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и т.д.)</a:t>
            </a:r>
          </a:p>
          <a:p>
            <a:pPr marL="285750" indent="-28575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Содействовать знакомству родителей с нетрадиционными техниками рисования; стимулировать их совместное творчество с детьми.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 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25589">
            <a:off x="485258" y="335772"/>
            <a:ext cx="8091377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8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 проекта:</a:t>
            </a:r>
            <a:endParaRPr lang="ru-RU" dirty="0">
              <a:solidFill>
                <a:prstClr val="black"/>
              </a:solidFill>
            </a:endParaRP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                                                       </a:t>
            </a:r>
            <a:r>
              <a:rPr lang="ru-RU" sz="2400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Развивающие:</a:t>
            </a:r>
          </a:p>
          <a:p>
            <a:pPr marL="342900" indent="-34290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Прививать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интерес к рисованию нетрадиционными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техниками.</a:t>
            </a: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Закрепить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и уточнять знания детей о характерных признаках осени и осенних явлениях.</a:t>
            </a: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Познакомить детей с нетрадиционным способом рисования.  Закрепить умение пользоваться красками (гуашью).</a:t>
            </a: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Создавать условия для развития творческой активности, фантазии, памяти, внимания, творческого воображения, мышления, речи, глазомера, познавательного интереса.</a:t>
            </a: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Развивать у детей дошкольного возраста мелкую моторику рук и зрительно-моторную координацию.</a:t>
            </a:r>
          </a:p>
          <a:p>
            <a:pPr marL="285750" indent="-28575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Учить красиво, во весь лист располагать изображение. Развивать чувство ритма, эстетическое восприятие.</a:t>
            </a:r>
          </a:p>
        </p:txBody>
      </p:sp>
    </p:spTree>
    <p:extLst>
      <p:ext uri="{BB962C8B-B14F-4D97-AF65-F5344CB8AC3E}">
        <p14:creationId xmlns:p14="http://schemas.microsoft.com/office/powerpoint/2010/main" val="2135976976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25589">
            <a:off x="485258" y="1052275"/>
            <a:ext cx="8091377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Задачи  проекта:</a:t>
            </a:r>
            <a:endParaRPr lang="ru-RU" dirty="0">
              <a:solidFill>
                <a:prstClr val="black"/>
              </a:solidFill>
            </a:endParaRP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                        </a:t>
            </a:r>
            <a:r>
              <a:rPr lang="ru-RU" sz="2400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Воспитательные:</a:t>
            </a:r>
          </a:p>
          <a:p>
            <a:pPr marL="342900" indent="-34290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Воспитывать усидчивость, аккуратность, умение работать в коллективе и индивидуально</a:t>
            </a:r>
          </a:p>
          <a:p>
            <a:pPr marL="342900" indent="-342900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Прививать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интерес и любовь к изобразительному искусству как средству выражения чувств, отношений, приобщения к миру прекрасного.</a:t>
            </a:r>
          </a:p>
        </p:txBody>
      </p:sp>
    </p:spTree>
    <p:extLst>
      <p:ext uri="{BB962C8B-B14F-4D97-AF65-F5344CB8AC3E}">
        <p14:creationId xmlns:p14="http://schemas.microsoft.com/office/powerpoint/2010/main" val="2403873860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28123">
            <a:off x="823223" y="1124566"/>
            <a:ext cx="75897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</a:t>
            </a:r>
            <a:r>
              <a:rPr lang="ru-RU" sz="2400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педагога:</a:t>
            </a:r>
          </a:p>
          <a:p>
            <a:endParaRPr lang="ru-RU" sz="2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Подобрать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изучить психолого-педагогическую литературу.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Отобрать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критерии и показатели оценки овладения детьми изобразительной деятельностью и развития их творчества.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Разработать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конспекты непосредственно образовательной деятельности по рисованию с применением нетрадиционных техник рисования.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Разработать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реализовать краткосрочный проект «Волшебные краски».</a:t>
            </a:r>
          </a:p>
        </p:txBody>
      </p:sp>
    </p:spTree>
    <p:extLst>
      <p:ext uri="{BB962C8B-B14F-4D97-AF65-F5344CB8AC3E}">
        <p14:creationId xmlns:p14="http://schemas.microsoft.com/office/powerpoint/2010/main" val="4289027544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90384">
            <a:off x="825520" y="1030541"/>
            <a:ext cx="759463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</a:t>
            </a:r>
            <a:r>
              <a:rPr lang="ru-RU" sz="28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Продукт </a:t>
            </a:r>
            <a:r>
              <a:rPr lang="ru-RU" sz="28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endParaRPr lang="ru-RU" sz="2800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8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традиционные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нетрадиционные средства изобразительной деятельности, картотека игр по художественному творчеству, пополнение предметно-развивающей </a:t>
            </a:r>
            <a:endParaRPr lang="ru-RU" sz="28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среды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дидактическими играми</a:t>
            </a:r>
          </a:p>
        </p:txBody>
      </p:sp>
    </p:spTree>
    <p:extLst>
      <p:ext uri="{BB962C8B-B14F-4D97-AF65-F5344CB8AC3E}">
        <p14:creationId xmlns:p14="http://schemas.microsoft.com/office/powerpoint/2010/main" val="4239276710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4241">
            <a:off x="829901" y="1205022"/>
            <a:ext cx="768600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</a:t>
            </a:r>
            <a:r>
              <a:rPr lang="ru-RU" sz="2400" b="1" dirty="0" smtClean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Ожидаемые </a:t>
            </a:r>
            <a:r>
              <a:rPr lang="ru-RU" sz="2400" b="1" dirty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результаты </a:t>
            </a:r>
            <a:r>
              <a:rPr lang="ru-RU" sz="2400" b="1" dirty="0" smtClean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</a:t>
            </a:r>
          </a:p>
          <a:p>
            <a:r>
              <a:rPr lang="ru-RU" sz="2400" b="1" dirty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                    реализации</a:t>
            </a:r>
            <a:r>
              <a:rPr lang="ru-RU" sz="2400" b="1" dirty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 проекта</a:t>
            </a:r>
            <a:r>
              <a:rPr lang="ru-RU" sz="2000" b="1" dirty="0" smtClean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</a:t>
            </a:r>
          </a:p>
          <a:p>
            <a:endParaRPr lang="ru-RU" sz="2000" b="1" dirty="0" smtClean="0">
              <a:solidFill>
                <a:srgbClr val="ED7D31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44546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формирование у детей старшего дошкольного возраста знаний о нетрадиционных способах рисования;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44546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владение дошкольниками простейшими техническими приемами работы  с различными изобразительными материалами;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44546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умение воспитанников самостоятельно  применять нетрадиционные техники рисования;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44546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повышение профессионального уровня и педагогической компетентности педагогов по формированию художественно – творческих способностей детей дошкольного возраста посредством использования нетрадиционной техники рисования;</a:t>
            </a:r>
          </a:p>
        </p:txBody>
      </p:sp>
    </p:spTree>
    <p:extLst>
      <p:ext uri="{BB962C8B-B14F-4D97-AF65-F5344CB8AC3E}">
        <p14:creationId xmlns:p14="http://schemas.microsoft.com/office/powerpoint/2010/main" val="150252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24452">
            <a:off x="274037" y="730893"/>
            <a:ext cx="8597995" cy="4331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3600" dirty="0" smtClean="0">
                <a:solidFill>
                  <a:srgbClr val="ED7D31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Сроки </a:t>
            </a:r>
            <a:r>
              <a:rPr lang="ru-RU" sz="3600" dirty="0">
                <a:solidFill>
                  <a:srgbClr val="ED7D31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реализации проекта</a:t>
            </a:r>
            <a:r>
              <a:rPr lang="ru-RU" sz="2800" dirty="0" smtClean="0">
                <a:solidFill>
                  <a:srgbClr val="ED7D31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1600" u="sng" dirty="0" smtClean="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</a:t>
            </a:r>
            <a:r>
              <a:rPr lang="ru-RU" sz="28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I </a:t>
            </a:r>
            <a:r>
              <a:rPr lang="ru-RU" sz="28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этап подготовительный </a:t>
            </a:r>
            <a:r>
              <a:rPr lang="ru-RU" sz="28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- 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(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02.10 -14.10.2017г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)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Изучение и анализ научно-исследовательской, методической литературы, интернет – ресурсов по данной проблеме; подбор программно-методического обеспечения по данной проблеме; наглядно-демонстрационного, раздаточного   материала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Разработка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содержания проекта:  «Волшебные краски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»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Планирование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предстоящей деятельности, направленной на реализацию проекта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7802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429500">
            <a:off x="582818" y="346428"/>
            <a:ext cx="8461502" cy="5811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                                          </a:t>
            </a:r>
            <a:r>
              <a:rPr lang="ru-RU" sz="3600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II этап основной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-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(16.10 – 19.11.2017г)</a:t>
            </a:r>
          </a:p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              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Формирование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навыков художественной деятельности детей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старшего        дошкольного  возраста  организация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совместной деятельности педагога, детей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Беседы на темы: « Занимательное рисование», « Краски дня и ночи», « Нетрадиционные средства рисования», « Возможности красок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».</a:t>
            </a:r>
            <a:endParaRPr lang="ru-RU" sz="16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  <a:cs typeface="Times New Roman"/>
            </a:endParaRP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Чтение сказки « Школа необычных художников».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Рассматривание готовых работ выполненных в нетрадиционных техниках.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Непосредственная образовательная деятельность по нетрадиционному рисованию: </a:t>
            </a:r>
            <a:endParaRPr lang="ru-RU" sz="16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  <a:cs typeface="Times New Roman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«Осеннее дерево с листьями» (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набрызг) – обмакивание кисти в краску, а затем делаем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        набрызгивание ворсом кисти  на лист.</a:t>
            </a:r>
            <a:endParaRPr lang="ru-RU" sz="16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2 .   «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Причудливые узоры» (рисование нитью)- Лист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сложить пополам и накрывать нить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половинкой. Берём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шерстяную нитку длиной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30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см. Окунаем её в краску (гуашь удобнее использовать, чем акварель), оставляя чистый хвостик. Выкладываем на листе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бумаги.</a:t>
            </a:r>
            <a:endParaRPr lang="ru-RU" sz="16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3.   «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Осеннее дерево» (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кляксография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+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тычкование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)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Кляксография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- макаем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кисть в разведенную краску и брызгаем на лист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бумаги.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С помощью трубочки раздуваем краску в разных направлениях. 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Тычкование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- Обмакнуть ватную палочку в краску и начать заполнять контуры точками.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AutoNum type="arabicPeriod" startAt="4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«Осенний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лес» (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штампинг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) Наносим кисточкой 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краску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на штамп и делаем отпечаток на бумаге.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400" dirty="0">
              <a:solidFill>
                <a:schemeClr val="tx2">
                  <a:lumMod val="50000"/>
                </a:schemeClr>
              </a:solidFill>
              <a:ea typeface="Calibri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4508">
        <p:blinds dir="vert"/>
      </p:transition>
    </mc:Choice>
    <mc:Fallback xmlns="">
      <p:transition spd="slow" advClick="0" advTm="24508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21384685">
            <a:off x="480094" y="926788"/>
            <a:ext cx="82953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5.   </a:t>
            </a:r>
            <a:r>
              <a:rPr lang="ru-RU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ru-RU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Бабочки Красавицы». (Рисование ладошкой) 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Рисование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ладошкой: ребенок  окрашивает ладошку  с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помощью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кисточки и делает отпечаток на бумаге. Рисуют и правой и левой руками, окрашенными разными цветами. После работы руки вытираются салфеткой, затем краска смывается.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ru-RU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« </a:t>
            </a:r>
            <a:r>
              <a:rPr lang="ru-RU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Отражение» ( </a:t>
            </a:r>
            <a:r>
              <a:rPr lang="ru-RU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монотипия</a:t>
            </a:r>
            <a:r>
              <a:rPr lang="ru-RU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Монотипия - лист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бумаги сложить пополам,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развернуть.  На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одной половине листа нарисовать половину изображаемого предмета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опять сложить лист бумаги для получения отпечатка.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Выставки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детских работ по каждой технике 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Разучивание пальчиковой гимнастики « Киска кисточку взяла».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Папка передвижка «техники нетрадиционного рисования», « Работа старшей группы»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Загадки про художественные средства рисования.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Игры « Составь портрет», « Дополни натюрморт». </a:t>
            </a:r>
          </a:p>
        </p:txBody>
      </p:sp>
    </p:spTree>
    <p:extLst>
      <p:ext uri="{BB962C8B-B14F-4D97-AF65-F5344CB8AC3E}">
        <p14:creationId xmlns:p14="http://schemas.microsoft.com/office/powerpoint/2010/main" val="142631987"/>
      </p:ext>
    </p:extLst>
  </p:cSld>
  <p:clrMapOvr>
    <a:masterClrMapping/>
  </p:clrMapOvr>
  <p:transition spd="med" advClick="0" advTm="66831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929314"/>
              </p:ext>
            </p:extLst>
          </p:nvPr>
        </p:nvGraphicFramePr>
        <p:xfrm>
          <a:off x="162569" y="340264"/>
          <a:ext cx="8802806" cy="575193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68703"/>
                <a:gridCol w="3234557"/>
                <a:gridCol w="3057098"/>
                <a:gridCol w="1842448"/>
              </a:tblGrid>
              <a:tr h="2051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деятельность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Совместная деятельность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 с родителями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</a:tr>
              <a:tr h="10095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(16.10.-</a:t>
                      </a: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25.10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Рисование в технике аэрография (набрызг)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««Осеннее дерево с листьями».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2.Рисование нитью « Причудливые узоры».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Рисование в технике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кляксография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тычкование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 Осеннее дерево».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4.Чтение художественной литературы — сказка « Школа необычных художников» </a:t>
                      </a:r>
                      <a:r>
                        <a:rPr lang="ru-RU" sz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авт.Неизвест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5.Беседа на тему: « Нетрадиционные средства рисования».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Просмотр презентации : «Техники нетрадиционного рисования».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Дидактические игры: «Радужные гномы», «Разноцветные капельки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»,«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Гусеница».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3.Разучивание пальчиковой гимнастики « Киска кисточку взяла».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4.Рассматривание работ выполненных в нетрадиционных техниках рисования.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1.Папка-передвижка «Нетрадиционные техники рисования».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Оформление выставок детских работ в техниках: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набрызг, рисование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цветной нитью.</a:t>
                      </a: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450"/>
                        </a:spcBef>
                        <a:spcAft>
                          <a:spcPts val="45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5523" marR="15523" marT="15523" marB="15523"/>
                </a:tc>
              </a:tr>
              <a:tr h="1173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26.10.-08.11)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1.Рисование в технике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штампинг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«Осенний лес».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2.Рисование в технике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монотипия«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Отражение».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Рисование ладошкой  « Бабочки Красавицы».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4.Беседы на темы: « Занимательное рисование», « Краски дня и ночи».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5.Чтение рассказа « Страна Рисования»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Просмотр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презентации«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Осенние деревья».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2.Дидактические игры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:«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Составь портрет»,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Найди в природе яркие и блёклые цвета»,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«Найди недостаток в портрете».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3.Разучивание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пал.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гим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Кисточки скорей берите девочки и мальчики».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Экскурия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 осеннему дереву « Краски осени».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Папка-передвижка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Зачем детям рисовать».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Оформление выставки детских работ в техниках: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штампинг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рисование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монотопия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Рисование ладошкой 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</a:tr>
              <a:tr h="9962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09.11.-22.11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Рисование в технике </a:t>
                      </a:r>
                      <a:r>
                        <a:rPr lang="ru-RU" sz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кляксография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</a:t>
                      </a:r>
                      <a:r>
                        <a:rPr lang="ru-RU" sz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тычкование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 Осеннее дерево».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2.Рисование « Поляна одуванчиков» Оттиск печатками из картофеля.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4.Чтение художественной литературы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Сказка о добром художнике и ангеле» Поленов.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Итоговое занятие по нетрадиционному рисованию « В гостях у Осени».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Просмотр презентации « Русские художники пейзажисты об осени».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2.Рассматривание репродукции картины И.И. Поленова « Осенний день. Сокольники».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3.Д/и : « Составь пейзаж», «Времена года»,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Что лишнее?».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4.Слушание музыки П.И. Чайковский « Времена года».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1.Папка -передвижка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«Волшебные краски » (Фото в процессе работы).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Оформление выставки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 в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технике: , </a:t>
                      </a:r>
                      <a:r>
                        <a:rPr lang="ru-RU" sz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кляксография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тычкование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Рисование  Оттиск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печатками из картофеля.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5523" marR="15523" marT="15523" marB="1552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671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819">
        <p:blinds dir="vert"/>
      </p:transition>
    </mc:Choice>
    <mc:Fallback xmlns="">
      <p:transition spd="slow" advClick="0" advTm="5819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415584">
            <a:off x="339228" y="40093"/>
            <a:ext cx="8604251" cy="5757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</a:t>
            </a:r>
          </a:p>
          <a:p>
            <a:pPr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  </a:t>
            </a:r>
            <a:r>
              <a:rPr lang="ru-RU" sz="28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III </a:t>
            </a:r>
            <a:r>
              <a:rPr lang="ru-RU" sz="2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этап </a:t>
            </a: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завершающий 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(20.11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– 30.11.2017г.)</a:t>
            </a:r>
          </a:p>
          <a:p>
            <a:pPr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      1) 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Диагностика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эффективности проекта: соотнесение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результатов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задачами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Вывод: Анализируя результаты диагностики знаний, умений и навыков по нетрадиционному рисованию в начале проекта детей старшей группы можно сделать вывод, что высокий уровень развития имеют всего 9% детей, средний уровень имеет больше половины группы, что составляет 67%, низкий уровень имеют 24% ребенка. Диагностика показала , что большинство детей умеют правильно пользоваться кисточкой и карандашом, проявляют интерес к нетрадиционному рисованию, но практически не имеют представление о нетрадиционных техниках и не владеют нетрадиционными средствами рисования, некоторые дети знают как получить цвета при смешивании, но не различают теплые и холодные оттенки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0777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55411">
            <a:off x="436726" y="644859"/>
            <a:ext cx="82568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                                                   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Анализируя результаты диагностики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ЗУН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окончанию проекта можно сделать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вывод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что 69% детей имеют высокий уровень,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31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 средний, а низкий уровень отсутствует. Дети 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овладели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нетрадиционными средствами рисования, научились выполнять рисунки в таких нетрадиционных техниках . как аэрография ( набрызг ),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штампинг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рисование нитью, 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монотопия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кляксография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тычкование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,.  Усовершенствовали знания по смешиванию красок и получению различных тонов и оттенков. Получили навык работы нетрадиционными средствами : штампом, ватной палочкой, трубочкой, восковыми мелками, нитью, печатками из картофеля. Все дети различают теплые и холодные тона, каждый раз приступали с удовольствием к новой нетрадиционной технике рисования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Презентация проекта  «Волшебные краски »</a:t>
            </a:r>
          </a:p>
        </p:txBody>
      </p:sp>
    </p:spTree>
    <p:extLst>
      <p:ext uri="{BB962C8B-B14F-4D97-AF65-F5344CB8AC3E}">
        <p14:creationId xmlns:p14="http://schemas.microsoft.com/office/powerpoint/2010/main" val="986760162"/>
      </p:ext>
    </p:extLst>
  </p:cSld>
  <p:clrMapOvr>
    <a:masterClrMapping/>
  </p:clrMapOvr>
  <p:transition spd="med" advClick="0" advTm="6683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430107">
            <a:off x="723330" y="533654"/>
            <a:ext cx="810677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            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проекта:</a:t>
            </a:r>
          </a:p>
          <a:p>
            <a:r>
              <a:rPr lang="ru-RU" dirty="0" smtClean="0"/>
              <a:t>                                     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ходе проекта детей очень привлекли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нетрадиционные материалы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чем разнообразнее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художественные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материалы, тем интереснее с ними работать.  Поэтому ознакомление дошкольников с нетрадиционными техниками рисования позволило не просто повысить интерес детей к изобразительной деятельности, но и способствовало развитию творческого воображения.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настоящее время ребята владеют многими нетрадиционными техниками: рисование нитью,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штампинг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набрызг,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монотопия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кляксография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свеча или восковые мелки с акварелью другими. Детям очень понравилось разнообразие техник, детские работы стали более интересными, разнообразными и украшают группу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947948"/>
      </p:ext>
    </p:extLst>
  </p:cSld>
  <p:clrMapOvr>
    <a:masterClrMapping/>
  </p:clrMapOvr>
  <p:transition spd="med" advClick="0" advTm="6683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39"/>
          <a:stretch/>
        </p:blipFill>
        <p:spPr bwMode="auto">
          <a:xfrm>
            <a:off x="830507" y="1341294"/>
            <a:ext cx="6402806" cy="39646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07295" y="623910"/>
            <a:ext cx="5608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Подбор методической литературы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9576347"/>
      </p:ext>
    </p:extLst>
  </p:cSld>
  <p:clrMapOvr>
    <a:masterClrMapping/>
  </p:clrMapOvr>
  <p:transition spd="med" advClick="0" advTm="6683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434403">
            <a:off x="602393" y="452064"/>
            <a:ext cx="79112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Выставка 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детских работ в техниках: набрызг,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</a:t>
            </a:r>
          </a:p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    рисование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цветной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   нитью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</a:t>
            </a:r>
            <a:endParaRPr lang="ru-RU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Рисунок 15" descr="C:\Users\Aser\AppData\Local\Microsoft\Windows\Temporary Internet Files\Content.Word\IMG_20180116_14082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199" y="2715791"/>
            <a:ext cx="5371465" cy="402971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C:\Users\Aser\AppData\Local\Microsoft\Windows\Temporary Internet Files\Content.Word\IMG_20180116_11435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16" b="16165"/>
          <a:stretch/>
        </p:blipFill>
        <p:spPr bwMode="auto">
          <a:xfrm rot="408079">
            <a:off x="5636757" y="1265616"/>
            <a:ext cx="3135163" cy="2303222"/>
          </a:xfrm>
          <a:prstGeom prst="rect">
            <a:avLst/>
          </a:prstGeom>
          <a:ln w="38100" cap="sq" cmpd="sng" algn="ctr">
            <a:solidFill>
              <a:srgbClr val="4F81BD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5723">
            <a:off x="142811" y="1214520"/>
            <a:ext cx="2681563" cy="2943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022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ser\Desktop\фотки с тел\IMG_20180115_11452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896" y="216479"/>
            <a:ext cx="2168525" cy="289115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 descr="C:\Users\Aser\Desktop\фотки с тел\IMG_20180115_11425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8501">
            <a:off x="630985" y="409381"/>
            <a:ext cx="2105025" cy="280606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540" y="2795888"/>
            <a:ext cx="5549818" cy="3851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C:\Users\Aser\Desktop\фотки с тел\IMG_20180115_11450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974" y="352957"/>
            <a:ext cx="2177415" cy="290258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8257082"/>
      </p:ext>
    </p:extLst>
  </p:cSld>
  <p:clrMapOvr>
    <a:masterClrMapping/>
  </p:clrMapOvr>
  <p:transition spd="med" advClick="0" advTm="6683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5713">
            <a:off x="5785935" y="1028024"/>
            <a:ext cx="2836864" cy="3587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6382" y="304000"/>
            <a:ext cx="8099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Оформление выставки детских работ в техниках:</a:t>
            </a:r>
          </a:p>
          <a:p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штампинг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рисование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монотопия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рисование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ладошкой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025" y="3123262"/>
            <a:ext cx="2658975" cy="3477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 descr="C:\Users\Aser\Desktop\фотки с тел\IMG_20180115_1113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8925">
            <a:off x="469517" y="1223328"/>
            <a:ext cx="2452700" cy="327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2979">
            <a:off x="595337" y="3487669"/>
            <a:ext cx="2536936" cy="3318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325" y="2471850"/>
            <a:ext cx="4178059" cy="317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43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ser\AppData\Local\Microsoft\Windows\Temporary Internet Files\Content.Word\IMG_20180116_10570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0993">
            <a:off x="6314630" y="759221"/>
            <a:ext cx="2378108" cy="307686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C:\Users\Aser\AppData\Local\Microsoft\Windows\Temporary Internet Files\Content.Word\IMG_20180116_10592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20" b="25324"/>
          <a:stretch/>
        </p:blipFill>
        <p:spPr bwMode="auto">
          <a:xfrm rot="21191234">
            <a:off x="569574" y="855980"/>
            <a:ext cx="2494260" cy="311037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Aser\AppData\Local\Microsoft\Windows\Temporary Internet Files\Content.Word\IMG_20180116_11072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577" y="719019"/>
            <a:ext cx="2369124" cy="292290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C:\Users\Aser\AppData\Local\Microsoft\Windows\Temporary Internet Files\Content.Word\IMG_20180116_13524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587" y="3272376"/>
            <a:ext cx="4585104" cy="348468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2350581"/>
      </p:ext>
    </p:extLst>
  </p:cSld>
  <p:clrMapOvr>
    <a:masterClrMapping/>
  </p:clrMapOvr>
  <p:transition spd="med" advClick="0" advTm="6683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C:\Users\Aser\Desktop\фотки с тел\IMG_20180115_17072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0633">
            <a:off x="5820418" y="3332622"/>
            <a:ext cx="2514198" cy="341607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5" descr="C:\Users\Aser\Desktop\фотки с тел\IMG_20180115_16584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274" y="3832051"/>
            <a:ext cx="2066211" cy="265848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C:\Users\Aser\Desktop\фотки с тел\IMG_20180115_165830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4"/>
          <a:stretch/>
        </p:blipFill>
        <p:spPr bwMode="auto">
          <a:xfrm rot="20576309">
            <a:off x="884702" y="3566876"/>
            <a:ext cx="2761653" cy="318883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Aser\AppData\Local\Microsoft\Windows\Temporary Internet Files\Content.Word\IMG_20180116_13573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577" y="122830"/>
            <a:ext cx="5979606" cy="365166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040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Aser\Desktop\фотки с тел\IMG_20180115_16322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2246">
            <a:off x="378806" y="1045252"/>
            <a:ext cx="2121535" cy="282765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8955">
            <a:off x="6434475" y="789568"/>
            <a:ext cx="2347913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4370" y="401556"/>
            <a:ext cx="80999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Оформление выставки работ в технике: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ляксография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тычкование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Рисование  Оттиск печатками из картофеля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5" name="Рисунок 4" descr="C:\Users\Aser\Desktop\фотки с тел\IMG_20180115_16374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6200">
            <a:off x="6386611" y="3424596"/>
            <a:ext cx="2443641" cy="308220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 descr="C:\Users\Aser\Desktop\фотки с тел\IMG_20180115_16310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48"/>
          <a:stretch/>
        </p:blipFill>
        <p:spPr bwMode="auto">
          <a:xfrm rot="21134478" flipH="1">
            <a:off x="224572" y="4112497"/>
            <a:ext cx="2430000" cy="242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C:\Users\Aser\AppData\Local\Microsoft\Windows\Temporary Internet Files\Content.Word\IMG_20180116_134649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7" r="6472"/>
          <a:stretch/>
        </p:blipFill>
        <p:spPr bwMode="auto">
          <a:xfrm>
            <a:off x="2463919" y="1424940"/>
            <a:ext cx="4135272" cy="354076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5951267"/>
      </p:ext>
    </p:extLst>
  </p:cSld>
  <p:clrMapOvr>
    <a:masterClrMapping/>
  </p:clrMapOvr>
  <p:transition spd="med" advClick="0" advTm="6683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ser\AppData\Local\Microsoft\Windows\Temporary Internet Files\Content.Word\IMG_20180116_16404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9131">
            <a:off x="6296196" y="573195"/>
            <a:ext cx="2237105" cy="2981960"/>
          </a:xfrm>
          <a:prstGeom prst="rect">
            <a:avLst/>
          </a:prstGeom>
          <a:noFill/>
          <a:ln w="28575">
            <a:solidFill>
              <a:srgbClr val="4F81BD"/>
            </a:solidFill>
          </a:ln>
        </p:spPr>
      </p:pic>
      <p:pic>
        <p:nvPicPr>
          <p:cNvPr id="3" name="Рисунок 2" descr="C:\Users\Aser\AppData\Local\Microsoft\Windows\Temporary Internet Files\Content.Word\IMG_20180116_16272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688" y="217095"/>
            <a:ext cx="2402840" cy="320294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C:\Users\Aser\AppData\Local\Microsoft\Windows\Temporary Internet Files\Content.Word\IMG_20180116_16385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4206">
            <a:off x="557992" y="633061"/>
            <a:ext cx="2195606" cy="286222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C:\Users\Aser\AppData\Local\Microsoft\Windows\Temporary Internet Files\Content.Word\IMG_20180116_171523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118" y="3269907"/>
            <a:ext cx="4921980" cy="343796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1027215"/>
      </p:ext>
    </p:extLst>
  </p:cSld>
  <p:clrMapOvr>
    <a:masterClrMapping/>
  </p:clrMapOvr>
  <p:transition spd="med" advClick="0" advTm="6683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3497" y="545893"/>
            <a:ext cx="4427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родителями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7863">
            <a:off x="638828" y="1305568"/>
            <a:ext cx="4144908" cy="3108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2062">
            <a:off x="4470080" y="1365322"/>
            <a:ext cx="4079593" cy="305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324" y="4004329"/>
            <a:ext cx="3948007" cy="29610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755110"/>
      </p:ext>
    </p:extLst>
  </p:cSld>
  <p:clrMapOvr>
    <a:masterClrMapping/>
  </p:clrMapOvr>
  <p:transition spd="med" advClick="0" advTm="6683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1443733">
            <a:off x="1487605" y="1673873"/>
            <a:ext cx="56194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Всем спасибо </a:t>
            </a:r>
          </a:p>
          <a:p>
            <a:r>
              <a:rPr lang="ru-RU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 !!!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231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6831">
        <p:blinds dir="vert"/>
      </p:transition>
    </mc:Choice>
    <mc:Fallback xmlns="">
      <p:transition spd="slow" advClick="0" advTm="6683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38ce4a5e74830e67d95ef488916384177ca3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6868</TotalTime>
  <Words>1655</Words>
  <Application>Microsoft Office PowerPoint</Application>
  <PresentationFormat>Экран (4:3)</PresentationFormat>
  <Paragraphs>194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Наталья</cp:lastModifiedBy>
  <cp:revision>77</cp:revision>
  <dcterms:created xsi:type="dcterms:W3CDTF">2013-03-12T14:14:01Z</dcterms:created>
  <dcterms:modified xsi:type="dcterms:W3CDTF">2018-01-19T01:32:51Z</dcterms:modified>
</cp:coreProperties>
</file>